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81" r:id="rId5"/>
    <p:sldId id="258" r:id="rId6"/>
    <p:sldId id="260" r:id="rId7"/>
    <p:sldId id="261" r:id="rId8"/>
    <p:sldId id="262" r:id="rId9"/>
    <p:sldId id="263" r:id="rId10"/>
    <p:sldId id="264" r:id="rId11"/>
    <p:sldId id="280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8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-Fern Lee" initials="Y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32" autoAdjust="0"/>
    <p:restoredTop sz="81969" autoAdjust="0"/>
  </p:normalViewPr>
  <p:slideViewPr>
    <p:cSldViewPr snapToGrid="0" showGuides="1">
      <p:cViewPr varScale="1">
        <p:scale>
          <a:sx n="66" d="100"/>
          <a:sy n="66" d="100"/>
        </p:scale>
        <p:origin x="-856" y="-68"/>
      </p:cViewPr>
      <p:guideLst>
        <p:guide orient="horz" pos="2160"/>
        <p:guide orient="horz" pos="13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88607362655755"/>
          <c:y val="0.12738054213616473"/>
          <c:w val="0.54622769617525269"/>
          <c:h val="0.8101195159173424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5.8788580118512387E-2"/>
                  <c:y val="2.531626336761135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th-TH"/>
                      <a:t>พืชผลทางการค้า
(ร้อยละ)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94650761493966E-2"/>
                  <c:y val="-7.3727954760991463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th-TH"/>
                      <a:t>ปศุสัตว์ขนาดใหญ่
(ร้อยละ)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8357587070754455"/>
                  <c:y val="-3.5389634547308292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th-TH"/>
                      <a:t>เกษตรกรรมรายย่อย
(ร้อยละ)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0874604244625907"/>
                  <c:y val="0.11689810676461303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th-TH" dirty="0"/>
                      <a:t>เชื้อเพลิงจากไม้ และการ</a:t>
                    </a:r>
                    <a:r>
                      <a:rPr lang="th-TH" dirty="0" smtClean="0"/>
                      <a:t>เก็บ</a:t>
                    </a:r>
                    <a:r>
                      <a:rPr lang="de-DE" dirty="0" smtClean="0"/>
                      <a:t> </a:t>
                    </a:r>
                    <a:r>
                      <a:rPr lang="en-US" dirty="0" smtClean="0"/>
                      <a:t>NTFP </a:t>
                    </a:r>
                    <a:r>
                      <a:rPr lang="en-US" dirty="0"/>
                      <a:t>(</a:t>
                    </a:r>
                    <a:r>
                      <a:rPr lang="th-TH" dirty="0"/>
                      <a:t>ร้อยละ 6)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1902666054694917"/>
                  <c:y val="8.5155279982108312E-2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th-TH"/>
                      <a:t>การทำไม้ซุง
(ร้อยละ)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8.8360396481139386E-2"/>
                  <c:y val="2.4479578189408602E-3"/>
                </c:manualLayout>
              </c:layout>
              <c:tx>
                <c:rich>
                  <a:bodyPr rot="0" vert="horz"/>
                  <a:lstStyle/>
                  <a:p>
                    <a:pPr>
                      <a:defRPr/>
                    </a:pPr>
                    <a:r>
                      <a:rPr lang="th-TH" dirty="0" smtClean="0"/>
                      <a:t>เชื้อเพลิงและถ่านเพื่อการค้า
(ร้อยละ)</a:t>
                    </a:r>
                    <a:endParaRPr lang="th-TH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85213437666406"/>
                      <c:h val="0.1974139716680305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Commercial crops </c:v>
                </c:pt>
                <c:pt idx="1">
                  <c:v>Large scale cattle ranching</c:v>
                </c:pt>
                <c:pt idx="2">
                  <c:v>Small scale agriculture</c:v>
                </c:pt>
                <c:pt idx="3">
                  <c:v>Fuelwood and NTFP gathering</c:v>
                </c:pt>
                <c:pt idx="4">
                  <c:v>Commercial logging (legal and illegal)</c:v>
                </c:pt>
                <c:pt idx="5">
                  <c:v>Traded fuel wood and charcoal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0.2</c:v>
                </c:pt>
                <c:pt idx="1">
                  <c:v>0.12000000000000002</c:v>
                </c:pt>
                <c:pt idx="2">
                  <c:v>0.42000000000000026</c:v>
                </c:pt>
                <c:pt idx="3">
                  <c:v>6.0000000000000366E-2</c:v>
                </c:pt>
                <c:pt idx="4">
                  <c:v>0.14000000000000001</c:v>
                </c:pt>
                <c:pt idx="5">
                  <c:v>6.0000000000000366E-2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600">
          <a:latin typeface="TH SarabunPSK" pitchFamily="34" charset="-34"/>
          <a:cs typeface="TH SarabunPSK" pitchFamily="34" charset="-34"/>
        </a:defRPr>
      </a:pPr>
      <a:endParaRPr lang="de-D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iodiversity-l.iisd.org/news/faoitto-report-deforestation-rates-in-rainforest-basins-alarming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iodiversity-l.iisd.org/news/faoitto-report-deforestation-rates-in-rainforest-basins-alarming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ยกประเด็นการสูญเสีย และความเสื่อมโทรมป่าไม้มาจากเหตุผลต่างๆ</a:t>
            </a:r>
            <a:r>
              <a:rPr lang="th-TH" baseline="0" dirty="0" smtClean="0"/>
              <a:t> มากมาย และกิจกรรมทางการเกษตรถือเป็นกิจกรรมที่มีส่วนสำคัญมากที่สุด ที่ทำให้สูญเสียพื้นที่ป่า 13 ล้านเฮกตาร์ในทุกๆ ปี ตั้งแต่ปี 2543 ถึง 2553 (</a:t>
            </a:r>
            <a:r>
              <a:rPr lang="en-GB" dirty="0" smtClean="0"/>
              <a:t>FAO, in WWF Living Planet Report 2010). </a:t>
            </a:r>
            <a:r>
              <a:rPr lang="en-GB" i="0" dirty="0" smtClean="0">
                <a:solidFill>
                  <a:srgbClr val="FF0000"/>
                </a:solidFill>
              </a:rPr>
              <a:t>Illegal logging is not the most important driver,</a:t>
            </a:r>
            <a:r>
              <a:rPr lang="en-GB" i="0" baseline="0" dirty="0" smtClean="0">
                <a:solidFill>
                  <a:srgbClr val="FF0000"/>
                </a:solidFill>
              </a:rPr>
              <a:t> but still a significant one.</a:t>
            </a:r>
            <a:endParaRPr lang="en-GB" i="0" dirty="0" smtClean="0">
              <a:solidFill>
                <a:srgbClr val="FF0000"/>
              </a:solidFill>
            </a:endParaRP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FF5403-0D74-4428-83D9-11D49A592EB9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837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05DEE3-98EB-4BC9-A48C-8BD9C5789006}" type="slidenum">
              <a:rPr lang="en-GB"/>
              <a:pPr/>
              <a:t>13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รายงานความเป็นธรรมสำหรับป่าไม้</a:t>
            </a:r>
            <a:r>
              <a:rPr lang="th-TH" baseline="0" dirty="0" smtClean="0"/>
              <a:t>ของธนาคารโลก</a:t>
            </a:r>
            <a:r>
              <a:rPr lang="en-US" baseline="0" dirty="0" smtClean="0"/>
              <a:t>: </a:t>
            </a:r>
            <a:r>
              <a:rPr lang="th-TH" baseline="0" dirty="0" smtClean="0"/>
              <a:t>การปรับปรุงการดำเนินงานยุติธรรมอาญาเพื่อต่อสู้กับปัญหาการทำไม้เถื่อน (</a:t>
            </a:r>
            <a:r>
              <a:rPr lang="en-US" dirty="0" smtClean="0"/>
              <a:t>World</a:t>
            </a:r>
            <a:r>
              <a:rPr lang="en-US" baseline="0" dirty="0" smtClean="0"/>
              <a:t> Bank report </a:t>
            </a:r>
            <a:r>
              <a:rPr lang="en-GB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Justice for Forests: Improving Criminal Justice Efforts to Combat Illegal Logging)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th-TH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มีนาคม</a:t>
            </a:r>
            <a:r>
              <a:rPr lang="en-US" baseline="0" dirty="0" smtClean="0"/>
              <a:t> 2</a:t>
            </a:r>
            <a:r>
              <a:rPr lang="th-TH" baseline="0" dirty="0" smtClean="0"/>
              <a:t>555</a:t>
            </a:r>
            <a:r>
              <a:rPr lang="en-US" baseline="0" dirty="0" smtClean="0"/>
              <a:t>, http://web.worldbank.org/WBSITE/EXTERNAL/NEWS/0,,contentMDK:23147021~pagePK:64257043~piPK:437376~theSitePK:4607,00.html</a:t>
            </a:r>
          </a:p>
          <a:p>
            <a:r>
              <a:rPr lang="th-TH" dirty="0" smtClean="0"/>
              <a:t>รายงานไม้ผิดกฎหมายของ </a:t>
            </a:r>
            <a:r>
              <a:rPr lang="en-US" dirty="0" smtClean="0"/>
              <a:t>WWF</a:t>
            </a:r>
            <a:r>
              <a:rPr lang="en-US" baseline="0" dirty="0" smtClean="0"/>
              <a:t> </a:t>
            </a:r>
            <a:r>
              <a:rPr lang="th-TH" baseline="0" dirty="0" smtClean="0"/>
              <a:t>สำหรับตลาดยุโรป </a:t>
            </a:r>
            <a:r>
              <a:rPr lang="th-TH" dirty="0" smtClean="0"/>
              <a:t>(</a:t>
            </a:r>
            <a:r>
              <a:rPr lang="en-US" dirty="0" smtClean="0"/>
              <a:t>WWF Report Illegal</a:t>
            </a:r>
            <a:r>
              <a:rPr lang="en-US" baseline="0" dirty="0" smtClean="0"/>
              <a:t> wood for the European market</a:t>
            </a:r>
            <a:r>
              <a:rPr lang="th-TH" baseline="0" dirty="0" smtClean="0"/>
              <a:t>), มีนาคม</a:t>
            </a:r>
            <a:r>
              <a:rPr lang="en-US" baseline="0" dirty="0" smtClean="0"/>
              <a:t> 2</a:t>
            </a:r>
            <a:r>
              <a:rPr lang="th-TH" baseline="0" dirty="0" smtClean="0"/>
              <a:t>552</a:t>
            </a:r>
            <a:r>
              <a:rPr lang="en-US" baseline="0" dirty="0" smtClean="0"/>
              <a:t>: http://www.wwf.org.uk/what_we_do/safeguarding_the_natural_world/forests/forest_publications/?2903/Illegal-wood-for-the-European-market</a:t>
            </a:r>
            <a:endParaRPr lang="en-US" dirty="0" smtClean="0"/>
          </a:p>
          <a:p>
            <a:r>
              <a:rPr lang="th-TH" dirty="0" smtClean="0"/>
              <a:t>รายงานของ</a:t>
            </a:r>
            <a:r>
              <a:rPr lang="en-US" dirty="0" smtClean="0"/>
              <a:t> UNEP</a:t>
            </a:r>
            <a:r>
              <a:rPr lang="en-US" baseline="0" dirty="0" smtClean="0"/>
              <a:t> </a:t>
            </a:r>
            <a:r>
              <a:rPr lang="th-TH" baseline="0" dirty="0" smtClean="0"/>
              <a:t>และ </a:t>
            </a:r>
            <a:r>
              <a:rPr lang="en-US" baseline="0" dirty="0" smtClean="0"/>
              <a:t>INTERPOL: </a:t>
            </a:r>
            <a:r>
              <a:rPr lang="th-TH" baseline="0" dirty="0" smtClean="0"/>
              <a:t>การค้าไม้แบบผิดกฎหมาย</a:t>
            </a:r>
            <a:r>
              <a:rPr lang="en-US" baseline="0" dirty="0" smtClean="0"/>
              <a:t> (</a:t>
            </a:r>
            <a:r>
              <a:rPr lang="en-US" dirty="0" smtClean="0"/>
              <a:t>UNEP and</a:t>
            </a:r>
            <a:r>
              <a:rPr lang="th-TH" dirty="0" smtClean="0"/>
              <a:t> </a:t>
            </a:r>
            <a:r>
              <a:rPr lang="en-US" dirty="0" smtClean="0"/>
              <a:t>INTERPOL</a:t>
            </a:r>
            <a:r>
              <a:rPr lang="en-US" baseline="0" dirty="0" smtClean="0"/>
              <a:t> report: Green Carbon Black Trade), </a:t>
            </a:r>
            <a:r>
              <a:rPr lang="th-TH" baseline="0" dirty="0" smtClean="0"/>
              <a:t>กันยายน</a:t>
            </a:r>
            <a:r>
              <a:rPr lang="en-US" baseline="0" dirty="0" smtClean="0"/>
              <a:t> 2</a:t>
            </a:r>
            <a:r>
              <a:rPr lang="th-TH" baseline="0" dirty="0" smtClean="0"/>
              <a:t>555</a:t>
            </a:r>
            <a:r>
              <a:rPr lang="en-US" baseline="0" dirty="0" smtClean="0"/>
              <a:t>: http://www.unep.org/newscentre/Default.aspx?DocumentID=2694&amp;ArticleID=9286&amp;l=en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33975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รายงานฉบับสมบูรณ์การค้าที่เกี่ยวข้อง</a:t>
            </a:r>
            <a:r>
              <a:rPr lang="th-TH" baseline="0" dirty="0" smtClean="0"/>
              <a:t> และการทำไม้เถื่อน</a:t>
            </a:r>
            <a:r>
              <a:rPr lang="en-US" baseline="0" dirty="0" smtClean="0"/>
              <a:t>: </a:t>
            </a:r>
            <a:r>
              <a:rPr lang="th-TH" baseline="0" dirty="0" smtClean="0"/>
              <a:t>การตรวจวัดปฏิบัติการของโลก (</a:t>
            </a:r>
            <a:r>
              <a:rPr lang="en-GB" dirty="0" smtClean="0"/>
              <a:t>Full report </a:t>
            </a:r>
            <a:r>
              <a:rPr lang="en-GB" b="0" dirty="0" smtClean="0"/>
              <a:t>Illegal Logging and Related Trade: Measuring the Global Response</a:t>
            </a:r>
            <a:r>
              <a:rPr lang="th-TH" b="0" dirty="0" smtClean="0"/>
              <a:t>)</a:t>
            </a:r>
            <a:r>
              <a:rPr lang="en-GB" b="0" dirty="0" smtClean="0"/>
              <a:t> </a:t>
            </a:r>
            <a:r>
              <a:rPr lang="th-TH" b="0" dirty="0" smtClean="0"/>
              <a:t>โดยสามารถดาวน์โหลดได้ที่</a:t>
            </a:r>
            <a:r>
              <a:rPr lang="en-GB" b="0" baseline="0" dirty="0" smtClean="0"/>
              <a:t> http://www.illegal-logging.info/content/illegal-logging-and-related-trade-measuring-global-response </a:t>
            </a:r>
          </a:p>
          <a:p>
            <a:endParaRPr lang="en-GB" b="0" dirty="0" smtClean="0"/>
          </a:p>
          <a:p>
            <a:r>
              <a:rPr lang="th-TH" b="0" dirty="0" smtClean="0"/>
              <a:t>การดูปริมาณความสำคัญและขนาดของปัญหานั้นเป็นเรืองยาก</a:t>
            </a:r>
            <a:r>
              <a:rPr lang="th-TH" b="0" baseline="0" dirty="0" smtClean="0"/>
              <a:t> เนื่องจากผู้ที่ทำไม้เถื่อนไม่ค่อยโปร่งใส หรือมักจะไม่รายงานตัวเลขที่เป็นจริง</a:t>
            </a:r>
            <a:r>
              <a:rPr lang="en-US" b="0" baseline="0" dirty="0" smtClean="0"/>
              <a:t>!</a:t>
            </a:r>
            <a:r>
              <a:rPr lang="th-TH" b="0" baseline="0" dirty="0" smtClean="0"/>
              <a:t>  การนำตัวเลขเหล่านั้นไปใช้จะต้องทำอย่างระมัดระวังและอาจจะเปลี่ยนแปลงได้ตลอดเวลา</a:t>
            </a:r>
            <a:endParaRPr lang="en-GB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9A07A2-7346-4392-8E81-C6C243F60198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549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th-TH" dirty="0" smtClean="0"/>
              <a:t>การใช้ไม้มีตัวเปรียบเทียบ</a:t>
            </a:r>
            <a:r>
              <a:rPr lang="th-TH" baseline="0" dirty="0" smtClean="0"/>
              <a:t> หรือการแข่งขันกับวัสดุอื่นๆ ตัวอย่างเช่น ในการก่อสร้าง – ช่างก่อสร้างอาจจะเลือกใช้ไม้ คอนกรีต หรือโลหะ หากไม้ที่นำมาใช้ทำให้เกิดความเสื่อมเสียชื่อเสียง (“เป็นไม้เถื่อน”) ช่างก่อสร้างอาจจะเลือกวัสดุอื่นๆ หากคุณลักษณะเชิงเทคนิคของวัสดุนั้นๆ มีความคล้ายคลึงกัน</a:t>
            </a: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5EEEC2-B80E-4AF0-A975-D24D8D6112E1}" type="slidenum">
              <a:rPr lang="en-GB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938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3363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WWF </a:t>
            </a:r>
            <a:r>
              <a:rPr lang="th-TH" dirty="0" smtClean="0"/>
              <a:t>จัดการประชุม</a:t>
            </a:r>
            <a:r>
              <a:rPr lang="th-TH" baseline="0" dirty="0" smtClean="0"/>
              <a:t> </a:t>
            </a:r>
            <a:r>
              <a:rPr lang="en-GB" dirty="0" smtClean="0"/>
              <a:t>’</a:t>
            </a:r>
            <a:r>
              <a:rPr lang="th-TH" dirty="0" smtClean="0"/>
              <a:t>ตัวชี้วัดการดำเนินการของรัฐบาลในด้านไม้</a:t>
            </a:r>
            <a:r>
              <a:rPr lang="th-TH" baseline="0" dirty="0" smtClean="0"/>
              <a:t>เถื่อน และการค้าผิดกฎหมาย </a:t>
            </a:r>
            <a:r>
              <a:rPr lang="th-TH" dirty="0" smtClean="0"/>
              <a:t>(</a:t>
            </a:r>
            <a:r>
              <a:rPr lang="en-GB" dirty="0" smtClean="0"/>
              <a:t>Government Barometer on Illegal logging and Trade</a:t>
            </a:r>
            <a:r>
              <a:rPr lang="th-TH" dirty="0" smtClean="0"/>
              <a:t>)</a:t>
            </a:r>
            <a:r>
              <a:rPr lang="en-GB" dirty="0" smtClean="0"/>
              <a:t>’ </a:t>
            </a:r>
            <a:r>
              <a:rPr lang="th-TH" dirty="0" smtClean="0"/>
              <a:t>ขึ้นเป็นครั้งแรกในต้นปี</a:t>
            </a:r>
            <a:r>
              <a:rPr lang="th-TH" baseline="0" dirty="0" smtClean="0"/>
              <a:t> 2547</a:t>
            </a:r>
            <a:r>
              <a:rPr lang="en-GB" dirty="0" smtClean="0"/>
              <a:t> </a:t>
            </a:r>
            <a:endParaRPr lang="th-TH" dirty="0" smtClean="0"/>
          </a:p>
          <a:p>
            <a:endParaRPr lang="th-TH" dirty="0" smtClean="0"/>
          </a:p>
          <a:p>
            <a:r>
              <a:rPr lang="th-TH" dirty="0" smtClean="0"/>
              <a:t>โดยถือเป็นตัวชี้วัดว่า</a:t>
            </a:r>
            <a:r>
              <a:rPr lang="th-TH" baseline="0" dirty="0" smtClean="0"/>
              <a:t> ประเทศสมาชิกของสหภาพยุโรปมีความมุ่งมั่นในการดำเนินการตามแผนปฏิบัติการ </a:t>
            </a:r>
            <a:r>
              <a:rPr lang="en-US" baseline="0" dirty="0" smtClean="0"/>
              <a:t>FLEGT </a:t>
            </a:r>
            <a:r>
              <a:rPr lang="th-TH" baseline="0" dirty="0" smtClean="0"/>
              <a:t>ในปี 2546</a:t>
            </a:r>
            <a:endParaRPr lang="th-TH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AF7996-0AF6-4C99-903F-F87951598799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990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11083-C728-4594-93E4-1E5BDFAF1521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4506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i="0" dirty="0" smtClean="0"/>
              <a:t>Global </a:t>
            </a:r>
            <a:r>
              <a:rPr lang="de-DE" i="0" dirty="0" err="1" smtClean="0"/>
              <a:t>Forest</a:t>
            </a:r>
            <a:r>
              <a:rPr lang="de-DE" i="0" dirty="0" smtClean="0"/>
              <a:t> Watch: http://www.globalforestwatch.org/</a:t>
            </a:r>
          </a:p>
          <a:p>
            <a:r>
              <a:rPr lang="de-DE" i="0" dirty="0" smtClean="0"/>
              <a:t>EIA: http://eia-international.org/our-work/ecosystems-and-biodiversity/illegal-logging</a:t>
            </a:r>
          </a:p>
          <a:p>
            <a:r>
              <a:rPr lang="de-DE" i="0" dirty="0" smtClean="0"/>
              <a:t>Global </a:t>
            </a:r>
            <a:r>
              <a:rPr lang="de-DE" i="0" dirty="0" err="1" smtClean="0"/>
              <a:t>Witness</a:t>
            </a:r>
            <a:r>
              <a:rPr lang="de-DE" i="0" dirty="0" smtClean="0"/>
              <a:t>:</a:t>
            </a:r>
            <a:r>
              <a:rPr lang="de-DE" i="0" baseline="0" dirty="0" smtClean="0"/>
              <a:t> http://www.globalwitness.org/campaigns/environment/forests </a:t>
            </a:r>
          </a:p>
          <a:p>
            <a:r>
              <a:rPr lang="de-DE" i="0" baseline="0" dirty="0" smtClean="0"/>
              <a:t>World Bank: Justice </a:t>
            </a:r>
            <a:r>
              <a:rPr lang="de-DE" i="0" baseline="0" dirty="0" err="1" smtClean="0"/>
              <a:t>for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Forests</a:t>
            </a:r>
            <a:r>
              <a:rPr lang="de-DE" i="0" baseline="0" dirty="0" smtClean="0"/>
              <a:t>: http://siteresources.worldbank.org/EXTFINANCIALSECTOR/Resources/Illegal_Logging.pdf </a:t>
            </a:r>
          </a:p>
          <a:p>
            <a:r>
              <a:rPr lang="de-DE" i="0" baseline="0" dirty="0" smtClean="0"/>
              <a:t>FAO: http://www.fao.org/forestry/eu-flegt/en/</a:t>
            </a:r>
            <a:endParaRPr lang="de-DE" i="0" dirty="0" smtClean="0"/>
          </a:p>
          <a:p>
            <a:r>
              <a:rPr lang="de-DE" i="0" dirty="0" smtClean="0"/>
              <a:t>EU</a:t>
            </a:r>
            <a:r>
              <a:rPr lang="de-DE" i="0" baseline="0" dirty="0" smtClean="0"/>
              <a:t> FLEGT Action Plan: http://www.euflegt.efi.int/flegt-action-plan </a:t>
            </a:r>
            <a:endParaRPr lang="de-DE" i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265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i="0" dirty="0" smtClean="0"/>
              <a:t>Key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requirements</a:t>
            </a:r>
            <a:r>
              <a:rPr lang="de-DE" i="0" baseline="0" dirty="0" smtClean="0"/>
              <a:t>: </a:t>
            </a:r>
          </a:p>
          <a:p>
            <a:r>
              <a:rPr lang="de-DE" i="0" baseline="0" dirty="0" err="1" smtClean="0"/>
              <a:t>Should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include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economic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social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and</a:t>
            </a:r>
            <a:r>
              <a:rPr lang="de-DE" i="0" baseline="0" dirty="0" smtClean="0"/>
              <a:t> environmental </a:t>
            </a:r>
            <a:r>
              <a:rPr lang="de-DE" i="0" baseline="0" dirty="0" err="1" smtClean="0"/>
              <a:t>aspects</a:t>
            </a:r>
            <a:r>
              <a:rPr lang="de-DE" i="0" baseline="0" dirty="0" smtClean="0"/>
              <a:t>; </a:t>
            </a:r>
            <a:r>
              <a:rPr lang="de-DE" i="0" baseline="0" dirty="0" err="1" smtClean="0"/>
              <a:t>for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example</a:t>
            </a:r>
            <a:r>
              <a:rPr lang="de-DE" i="0" baseline="0" dirty="0" smtClean="0"/>
              <a:t>, environmental </a:t>
            </a:r>
            <a:r>
              <a:rPr lang="de-DE" i="0" baseline="0" dirty="0" err="1" smtClean="0"/>
              <a:t>impacts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should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minimised</a:t>
            </a:r>
            <a:r>
              <a:rPr lang="de-DE" i="0" baseline="0" dirty="0" smtClean="0"/>
              <a:t>, but </a:t>
            </a:r>
            <a:r>
              <a:rPr lang="de-DE" i="0" baseline="0" dirty="0" err="1" smtClean="0"/>
              <a:t>the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details</a:t>
            </a:r>
            <a:r>
              <a:rPr lang="de-DE" i="0" baseline="0" dirty="0" smtClean="0"/>
              <a:t> on </a:t>
            </a:r>
            <a:r>
              <a:rPr lang="de-DE" i="0" baseline="0" dirty="0" err="1" smtClean="0"/>
              <a:t>who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these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should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done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vary</a:t>
            </a:r>
            <a:r>
              <a:rPr lang="de-DE" i="0" baseline="0" dirty="0" smtClean="0"/>
              <a:t>. </a:t>
            </a:r>
            <a:r>
              <a:rPr lang="de-DE" i="0" baseline="0" dirty="0" err="1" smtClean="0"/>
              <a:t>Indigenous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peoples</a:t>
            </a:r>
            <a:r>
              <a:rPr lang="de-DE" i="0" baseline="0" dirty="0" smtClean="0"/>
              <a:t>‘ </a:t>
            </a:r>
            <a:r>
              <a:rPr lang="de-DE" i="0" baseline="0" dirty="0" err="1" smtClean="0"/>
              <a:t>right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should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respected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and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some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require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prior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informed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consent</a:t>
            </a:r>
            <a:r>
              <a:rPr lang="de-DE" i="0" baseline="0" dirty="0" smtClean="0"/>
              <a:t>. </a:t>
            </a:r>
            <a:r>
              <a:rPr lang="de-DE" i="0" baseline="0" dirty="0" err="1" smtClean="0"/>
              <a:t>Should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developed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through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stakeholders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consultation</a:t>
            </a:r>
            <a:r>
              <a:rPr lang="de-DE" i="0" baseline="0" dirty="0" smtClean="0"/>
              <a:t>, but </a:t>
            </a:r>
            <a:r>
              <a:rPr lang="de-DE" i="0" baseline="0" dirty="0" err="1" smtClean="0"/>
              <a:t>there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no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agreement</a:t>
            </a:r>
            <a:r>
              <a:rPr lang="de-DE" i="0" baseline="0" dirty="0" smtClean="0"/>
              <a:t> on </a:t>
            </a:r>
            <a:r>
              <a:rPr lang="de-DE" i="0" baseline="0" dirty="0" err="1" smtClean="0"/>
              <a:t>how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this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being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done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and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who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stakeholders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are</a:t>
            </a:r>
            <a:r>
              <a:rPr lang="de-DE" i="0" baseline="0" dirty="0" smtClean="0"/>
              <a:t> </a:t>
            </a:r>
            <a:endParaRPr lang="de-DE" i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991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สไลด์นี้นำมาใช้แสดงเนื้อหาที่แตกต่างระหว่างความถูกต้องตามกฎหมาย</a:t>
            </a:r>
            <a:r>
              <a:rPr lang="th-TH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และการบริหารจัดการป่าไม้อย่างยั่งยืน(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SFM</a:t>
            </a:r>
            <a:r>
              <a:rPr lang="th-TH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ในประเทศต่างๆ โดยในบางประเทศ มีข้อกำหนดหรือข้อบังคับทางกฎหมายที่สูง และมีช่องว่างระหว่างความถูกต้องตามกฎหมาย และการบริหารจัดการป่าไม้อย่างยั่งยืน (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SFM)</a:t>
            </a:r>
            <a:r>
              <a:rPr lang="th-TH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ที่ยังแคบอยู่ แต่ในบางประเทศ ข้อกำหนดหรือข้อบังคับทางกฎหมายนั้นค่อนข้างต่ำ ดังนั้นยังมีช่องว่างระหว่างความถูกต้องตามกฎหมาย และการบริหารจัดการป่าไม้อย่างยั่งยืน (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SFM</a:t>
            </a:r>
            <a:r>
              <a:rPr lang="th-TH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โดยที่เราใช้เส้นตรงในการแสดงถึงการบริหารจัดการป่าไม้อย่างยั่งยืน</a:t>
            </a:r>
            <a:r>
              <a:rPr lang="th-TH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SFM)</a:t>
            </a:r>
            <a:r>
              <a:rPr lang="th-TH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เนื่องจากโดยหลักการแล้ว มีกำหนดเดียวกันที่ใช้ในประเทศต่างๆ (อาทิ 10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&amp;C </a:t>
            </a:r>
            <a:r>
              <a:rPr lang="th-TH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ของ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FSC)</a:t>
            </a:r>
            <a:r>
              <a:rPr lang="th-TH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ตัวอย่างเช่น</a:t>
            </a:r>
            <a:r>
              <a:rPr lang="th-TH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ข้อกำหนดทั่วไปในการขอรับการรับรอง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FSC </a:t>
            </a:r>
            <a:r>
              <a:rPr lang="th-TH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ในประเทศจีน เป็นเช่นเดียวกับที่ทำในประเทศอินเดีย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11083-C728-4594-93E4-1E5BDFAF1521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0206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11083-C728-4594-93E4-1E5BDFAF1521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500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067453-EA2B-441D-B712-512448DBEE1F}" type="slidenum">
              <a:rPr lang="en-GB"/>
              <a:pPr/>
              <a:t>5</a:t>
            </a:fld>
            <a:endParaRPr lang="en-GB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จาก</a:t>
            </a:r>
            <a:r>
              <a:rPr lang="en-US" dirty="0" smtClean="0"/>
              <a:t>: </a:t>
            </a:r>
            <a:r>
              <a:rPr lang="th-TH" dirty="0" err="1" smtClean="0"/>
              <a:t>อุปทาน</a:t>
            </a:r>
            <a:r>
              <a:rPr lang="th-TH" dirty="0" smtClean="0"/>
              <a:t>ของการป่าไม้โลก</a:t>
            </a:r>
            <a:r>
              <a:rPr lang="th-TH" baseline="0" dirty="0" smtClean="0"/>
              <a:t> (</a:t>
            </a:r>
            <a:r>
              <a:rPr lang="en-US" dirty="0" smtClean="0"/>
              <a:t>Global Timber Demand</a:t>
            </a:r>
            <a:r>
              <a:rPr lang="th-TH" dirty="0" smtClean="0"/>
              <a:t>) มีนาคม</a:t>
            </a:r>
            <a:r>
              <a:rPr lang="en-US" dirty="0" smtClean="0"/>
              <a:t> 2</a:t>
            </a:r>
            <a:r>
              <a:rPr lang="th-TH" dirty="0" smtClean="0"/>
              <a:t>556</a:t>
            </a:r>
            <a:r>
              <a:rPr lang="en-US" dirty="0" smtClean="0"/>
              <a:t>, FIM</a:t>
            </a:r>
            <a:r>
              <a:rPr lang="en-US" baseline="0" dirty="0" smtClean="0"/>
              <a:t> Services Ltd: http://www.fimltd.co.uk/downloads/Global%20Industrial%20Roundwood%20Demand%20March%202013.pdf</a:t>
            </a:r>
          </a:p>
        </p:txBody>
      </p:sp>
    </p:spTree>
    <p:extLst>
      <p:ext uri="{BB962C8B-B14F-4D97-AF65-F5344CB8AC3E}">
        <p14:creationId xmlns:p14="http://schemas.microsoft.com/office/powerpoint/2010/main" val="1338433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A56450-3745-42F7-A341-C5584F81F056}" type="slidenum">
              <a:rPr lang="en-GB"/>
              <a:pPr/>
              <a:t>6</a:t>
            </a:fld>
            <a:endParaRPr lang="en-GB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9107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613E1-91B4-4750-A519-8DBF5BCB1055}" type="slidenum">
              <a:rPr lang="en-GB"/>
              <a:pPr/>
              <a:t>7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การประเมินผลทรัพยากรป่าไม้โลก</a:t>
            </a:r>
            <a:r>
              <a:rPr lang="th-TH" baseline="0" dirty="0" smtClean="0"/>
              <a:t> ปี 2553 </a:t>
            </a:r>
            <a:r>
              <a:rPr lang="th-TH" dirty="0" smtClean="0"/>
              <a:t>(</a:t>
            </a:r>
            <a:r>
              <a:rPr lang="en-GB" dirty="0" smtClean="0"/>
              <a:t>FAO Global Forest Resources Assessment 2010</a:t>
            </a:r>
            <a:r>
              <a:rPr lang="th-TH" dirty="0" smtClean="0"/>
              <a:t>)</a:t>
            </a:r>
            <a:r>
              <a:rPr lang="en-GB" dirty="0" smtClean="0"/>
              <a:t>: http://www.fao.org/forestry/fra/fra2010/en/</a:t>
            </a:r>
            <a:endParaRPr lang="en-GB" dirty="0" smtClean="0">
              <a:latin typeface="+mn-lt"/>
            </a:endParaRPr>
          </a:p>
          <a:p>
            <a:r>
              <a:rPr lang="th-TH" dirty="0" smtClean="0">
                <a:latin typeface="+mn-lt"/>
              </a:rPr>
              <a:t>รายงานของ </a:t>
            </a:r>
            <a:r>
              <a:rPr lang="en-US" dirty="0" smtClean="0">
                <a:latin typeface="+mn-lt"/>
              </a:rPr>
              <a:t>FAO/ITTO</a:t>
            </a:r>
            <a:r>
              <a:rPr lang="en-US" baseline="0" dirty="0" smtClean="0">
                <a:latin typeface="+mn-lt"/>
              </a:rPr>
              <a:t> : </a:t>
            </a:r>
            <a:r>
              <a:rPr lang="th-TH" baseline="0" dirty="0" smtClean="0">
                <a:latin typeface="+mn-lt"/>
              </a:rPr>
              <a:t>สถานะของป่าไม้ในที่</a:t>
            </a:r>
            <a:r>
              <a:rPr lang="th-TH" baseline="0" dirty="0" err="1" smtClean="0">
                <a:latin typeface="+mn-lt"/>
              </a:rPr>
              <a:t>ลุ่มอ</a:t>
            </a:r>
            <a:r>
              <a:rPr lang="th-TH" baseline="0" dirty="0" smtClean="0">
                <a:latin typeface="+mn-lt"/>
              </a:rPr>
              <a:t>เมซอน ที่ลุ่มคองโก และเอเชียตะวันออกเฉียงใต้ </a:t>
            </a:r>
            <a:r>
              <a:rPr lang="th-TH" dirty="0" smtClean="0">
                <a:latin typeface="+mn-lt"/>
              </a:rPr>
              <a:t>(</a:t>
            </a:r>
            <a:r>
              <a:rPr lang="en-GB" dirty="0" smtClean="0">
                <a:latin typeface="+mn-lt"/>
              </a:rPr>
              <a:t>FAO/ITTO</a:t>
            </a:r>
            <a:r>
              <a:rPr lang="en-GB" baseline="0" dirty="0" smtClean="0">
                <a:latin typeface="+mn-lt"/>
              </a:rPr>
              <a:t> report: </a:t>
            </a:r>
            <a:r>
              <a:rPr lang="en-US" dirty="0" smtClean="0">
                <a:latin typeface="+mn-lt"/>
              </a:rPr>
              <a:t> </a:t>
            </a:r>
            <a:r>
              <a:rPr lang="en-GB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State of Forests in the Amazon Basin, Congo Basin and Southeast Asia</a:t>
            </a:r>
            <a:r>
              <a:rPr lang="th-TH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GB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th-TH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ดูรายละเอียดเพิ่มเติมได้ที่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http://biodiversity-l.iisd.org/news/faoitto-report-deforestation-rates-in-rainforest-basins-alarming/</a:t>
            </a:r>
            <a:endParaRPr lang="en-US" b="0" dirty="0" smtClean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5944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613E1-91B4-4750-A519-8DBF5BCB1055}" type="slidenum">
              <a:rPr lang="en-GB"/>
              <a:pPr/>
              <a:t>8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การประเมินผลทรัพยากรป่าไม้โลก</a:t>
            </a:r>
            <a:r>
              <a:rPr lang="th-TH" baseline="0" dirty="0" smtClean="0"/>
              <a:t> ปี 2553 </a:t>
            </a:r>
            <a:r>
              <a:rPr lang="th-TH" dirty="0" smtClean="0"/>
              <a:t>(</a:t>
            </a:r>
            <a:r>
              <a:rPr lang="en-GB" dirty="0" smtClean="0"/>
              <a:t>FAO Global Forest Resources Assessment 2010</a:t>
            </a:r>
            <a:r>
              <a:rPr lang="th-TH" dirty="0" smtClean="0"/>
              <a:t>)</a:t>
            </a:r>
            <a:r>
              <a:rPr lang="en-GB" dirty="0" smtClean="0"/>
              <a:t>: http://www.fao.org/forestry/fra/fra2010/en/</a:t>
            </a:r>
            <a:endParaRPr lang="en-GB" dirty="0" smtClean="0">
              <a:latin typeface="+mn-lt"/>
            </a:endParaRPr>
          </a:p>
          <a:p>
            <a:r>
              <a:rPr lang="th-TH" dirty="0" smtClean="0">
                <a:latin typeface="+mn-lt"/>
              </a:rPr>
              <a:t>รายงานของ </a:t>
            </a:r>
            <a:r>
              <a:rPr lang="en-US" dirty="0" smtClean="0">
                <a:latin typeface="+mn-lt"/>
              </a:rPr>
              <a:t>FAO/ITTO</a:t>
            </a:r>
            <a:r>
              <a:rPr lang="en-US" baseline="0" dirty="0" smtClean="0">
                <a:latin typeface="+mn-lt"/>
              </a:rPr>
              <a:t> : </a:t>
            </a:r>
            <a:r>
              <a:rPr lang="th-TH" baseline="0" dirty="0" smtClean="0">
                <a:latin typeface="+mn-lt"/>
              </a:rPr>
              <a:t>สถานะของป่าไม้ในที่</a:t>
            </a:r>
            <a:r>
              <a:rPr lang="th-TH" baseline="0" dirty="0" err="1" smtClean="0">
                <a:latin typeface="+mn-lt"/>
              </a:rPr>
              <a:t>ลุ่มอ</a:t>
            </a:r>
            <a:r>
              <a:rPr lang="th-TH" baseline="0" dirty="0" smtClean="0">
                <a:latin typeface="+mn-lt"/>
              </a:rPr>
              <a:t>เมซอน ที่ลุ่มคองโก และเอเชียตะวันออกเฉียงใต้ </a:t>
            </a:r>
            <a:r>
              <a:rPr lang="th-TH" dirty="0" smtClean="0">
                <a:latin typeface="+mn-lt"/>
              </a:rPr>
              <a:t>(</a:t>
            </a:r>
            <a:r>
              <a:rPr lang="en-GB" dirty="0" smtClean="0">
                <a:latin typeface="+mn-lt"/>
              </a:rPr>
              <a:t>FAO/ITTO</a:t>
            </a:r>
            <a:r>
              <a:rPr lang="en-GB" baseline="0" dirty="0" smtClean="0">
                <a:latin typeface="+mn-lt"/>
              </a:rPr>
              <a:t> report: </a:t>
            </a:r>
            <a:r>
              <a:rPr lang="en-US" dirty="0" smtClean="0">
                <a:latin typeface="+mn-lt"/>
              </a:rPr>
              <a:t> </a:t>
            </a:r>
            <a:r>
              <a:rPr lang="en-GB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State of Forests in the Amazon Basin, Congo Basin and Southeast Asia</a:t>
            </a:r>
            <a:r>
              <a:rPr lang="th-TH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GB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th-TH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ดูรายละเอียดเพิ่มเติมได้ที่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b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http://biodiversity-l.iisd.org/news/faoitto-report-deforestation-rates-in-rainforest-basins-alarming/</a:t>
            </a:r>
            <a:endParaRPr lang="en-US" b="0" dirty="0" smtClean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019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090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ให้ถามผู้เข้าร่วมให้ลองเดาถึงสาเหตุของการตัดไม้ทำลายป่า</a:t>
            </a:r>
            <a:r>
              <a:rPr lang="th-TH" baseline="0" dirty="0" smtClean="0"/>
              <a:t> และองค์ประกอบสำคัญที่เกี่ยวข้อง แล้วให้นำเสนอสไลด์ต่อไป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FF5403-0D74-4428-83D9-11D49A592EB9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37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barometer.wwf.org.uk/what_we_do/government_barometer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71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023257"/>
            <a:ext cx="8229600" cy="1417638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สาเหตุของการลดลงของป่า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3348" y="2133600"/>
            <a:ext cx="11505304" cy="2171700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สาเหตุหลักของการทำลายป่า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</a:t>
            </a: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การขยายตัวของเกษตรกรรม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 </a:t>
            </a: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ไม้เถื่อน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</a:t>
            </a: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อะไรคือสาเหตุหลัก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?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10</a:t>
            </a:fld>
            <a:endParaRPr lang="zh-TW" altLang="en-US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48" y="4569156"/>
            <a:ext cx="10058400" cy="228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0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2059" y="1381509"/>
            <a:ext cx="12192000" cy="83523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th-TH" sz="28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ประมาณการของการทำลาย และการเสื่อม</a:t>
            </a:r>
            <a:r>
              <a:rPr lang="th-TH" sz="28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โทรมข</a:t>
            </a:r>
            <a:r>
              <a:rPr lang="de-DE" sz="28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ป่า</a:t>
            </a:r>
            <a:r>
              <a:rPr lang="th-TH" sz="28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ที่เกิดจากปัจจัยขับทั่วโลก</a:t>
            </a:r>
            <a:endParaRPr lang="en-GB" sz="28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536620062"/>
              </p:ext>
            </p:extLst>
          </p:nvPr>
        </p:nvGraphicFramePr>
        <p:xfrm>
          <a:off x="1574676" y="2396358"/>
          <a:ext cx="8673603" cy="4279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0372" y="6403838"/>
            <a:ext cx="8229600" cy="543197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endParaRPr lang="en-GB" i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4" name="Rectangle 3"/>
          <p:cNvSpPr/>
          <p:nvPr/>
        </p:nvSpPr>
        <p:spPr>
          <a:xfrm>
            <a:off x="8001000" y="6136045"/>
            <a:ext cx="39930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th-TH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แหล่งข้อมูล</a:t>
            </a:r>
            <a:r>
              <a:rPr lang="en-GB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: </a:t>
            </a:r>
            <a:r>
              <a:rPr lang="en-GB" sz="1400" i="1" kern="0" dirty="0"/>
              <a:t>The Prince’s Rainforest Project, 2009</a:t>
            </a:r>
          </a:p>
          <a:p>
            <a:pPr eaLnBrk="0" hangingPunct="0">
              <a:defRPr/>
            </a:pPr>
            <a:r>
              <a:rPr lang="de-DE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(</a:t>
            </a:r>
            <a:r>
              <a:rPr lang="th-TH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โครงการป่าฝนของปริ้นซ์</a:t>
            </a:r>
            <a:r>
              <a:rPr lang="en-US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 </a:t>
            </a:r>
            <a:r>
              <a:rPr lang="en-GB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2</a:t>
            </a:r>
            <a:r>
              <a:rPr lang="en-US" sz="1400" i="1" kern="0" dirty="0" smtClean="0">
                <a:latin typeface="TH SarabunPSK" pitchFamily="34" charset="-34"/>
                <a:ea typeface="+mj-ea"/>
                <a:cs typeface="TH SarabunPSK" pitchFamily="34" charset="-34"/>
              </a:rPr>
              <a:t>552)</a:t>
            </a:r>
            <a:endParaRPr lang="en-GB" sz="1400" i="1" kern="0" dirty="0"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324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968" y="1387367"/>
            <a:ext cx="8229600" cy="70269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เราซื้ออะไรอยู่</a:t>
            </a:r>
            <a:endParaRPr lang="en-GB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305478" y="2072901"/>
            <a:ext cx="11652973" cy="304950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ประเด็นที่น่าเป็นห่วง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566738" lvl="1" indent="-250825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ไม้ขโมย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-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ไม่มีสิทธิในการตัด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566738" lvl="1" indent="-250825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ไม้ที่ยังโตไม่เต็มที่ ไม้หวงห้าม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566738" lvl="1" indent="-250825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ได้มาอย่างไม่ถูกต้อง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566738" lvl="1" indent="-250825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ไม่มีการจ่ายให้แก่รัฐอย่างถูกต้อง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566738" lvl="1" indent="-250825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ไม่เป็นไม้ตามกฎหมายอื่นๆ เช่น สิ่งแวดล้อมและชุมชน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566738" lvl="1" indent="-250825">
              <a:lnSpc>
                <a:spcPct val="90000"/>
              </a:lnSpc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ไม้ที่มีความขัดแย้ง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12</a:t>
            </a:fld>
            <a:endParaRPr lang="zh-TW" altLang="en-US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49" y="5204564"/>
            <a:ext cx="8095786" cy="165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00759" y="1333500"/>
            <a:ext cx="11712472" cy="781050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แหล่งทำไม้ที่ผิดกฎหมายมีมากน้อยแค่ไหน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?</a:t>
            </a:r>
          </a:p>
        </p:txBody>
      </p:sp>
      <p:sp>
        <p:nvSpPr>
          <p:cNvPr id="19459" name="Rectangle 39"/>
          <p:cNvSpPr>
            <a:spLocks noGrp="1" noChangeArrowheads="1"/>
          </p:cNvSpPr>
          <p:nvPr>
            <p:ph idx="1"/>
          </p:nvPr>
        </p:nvSpPr>
        <p:spPr>
          <a:xfrm>
            <a:off x="400759" y="2241860"/>
            <a:ext cx="8648237" cy="4230192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ธนาคารโลกประมาณว่า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ทุก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2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วินาทีป่าขนาดสนามฟุตบอลถูกตัด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เชื่อกันว่าบางประเทศรายได้ร้อยละ 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90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มาจากไม้ถูกนำไปใช้ในอาชญากรรม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รายงานจาก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UNEP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INTERPOL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รายงานว่าไม้เถื่อนมีประมาณร้อยละ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15-30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ของการค้าไม้ในโลก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องค์การกองทุนสัตว์ป่าโลกสากล (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WWF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ประมาณว่าร้อยละ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16-19 –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ของไม้ที่นำเข้าไปในสหภาพยุโรปเป็นไม้ผิดกฎหมายหรือมาจากแหล่งที่น่าสงสัย</a:t>
            </a:r>
            <a:endParaRPr lang="en-GB" dirty="0">
              <a:solidFill>
                <a:srgbClr val="008080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80000"/>
              </a:lnSpc>
            </a:pPr>
            <a:endParaRPr lang="en-US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13</a:t>
            </a:fld>
            <a:endParaRPr lang="zh-TW" altLang="en-US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5925" y="2241860"/>
            <a:ext cx="28860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7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10" y="1238250"/>
            <a:ext cx="11841490" cy="1050278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แนวโน้มการคุกคามที่เพิ่มขึ้น</a:t>
            </a:r>
            <a:r>
              <a:rPr lang="en-GB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การทำไม้ และการค้าผิดกฎหมาย</a:t>
            </a:r>
            <a:endParaRPr lang="en-US" sz="32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413" name="Rectangle 16"/>
          <p:cNvSpPr>
            <a:spLocks noChangeArrowheads="1"/>
          </p:cNvSpPr>
          <p:nvPr/>
        </p:nvSpPr>
        <p:spPr bwMode="auto">
          <a:xfrm>
            <a:off x="350510" y="6400008"/>
            <a:ext cx="10355590" cy="45799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ประมาณการนำเข้าผลิตภัณฑ์ไม้จากแหล่งผิดกฎหมายโดยประเทศผู้ใช้ไม้ในปี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2543-2551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(ล้านลุกบาศก์เมตร/ปี)</a:t>
            </a:r>
            <a:endParaRPr lang="en-GB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8" name="Picture 15" descr="Illegal Import-Worl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326" y="2118865"/>
            <a:ext cx="9231174" cy="4218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17"/>
          <p:cNvSpPr>
            <a:spLocks noChangeArrowheads="1"/>
          </p:cNvSpPr>
          <p:nvPr/>
        </p:nvSpPr>
        <p:spPr bwMode="auto">
          <a:xfrm>
            <a:off x="7791450" y="2047613"/>
            <a:ext cx="4400550" cy="481831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th-TH" sz="1400" i="1" dirty="0" smtClean="0">
                <a:latin typeface="TH SarabunPSK" pitchFamily="34" charset="-34"/>
                <a:cs typeface="TH SarabunPSK" pitchFamily="34" charset="-34"/>
              </a:rPr>
              <a:t>แหล่งข้อมูล</a:t>
            </a:r>
            <a:r>
              <a:rPr lang="en-GB" sz="1400" i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400" i="1" dirty="0" smtClean="0">
                <a:latin typeface="TH SarabunPSK" pitchFamily="34" charset="-34"/>
                <a:cs typeface="TH SarabunPSK" pitchFamily="34" charset="-34"/>
              </a:rPr>
              <a:t>ชาฮ์ทัมเฮ้าส์ (</a:t>
            </a:r>
            <a:r>
              <a:rPr lang="en-GB" sz="1400" i="1" dirty="0" smtClean="0">
                <a:latin typeface="TH SarabunPSK" pitchFamily="34" charset="-34"/>
                <a:cs typeface="TH SarabunPSK" pitchFamily="34" charset="-34"/>
              </a:rPr>
              <a:t>Chatham House</a:t>
            </a:r>
            <a:r>
              <a:rPr lang="th-TH" sz="1400" i="1" dirty="0" smtClean="0">
                <a:latin typeface="TH SarabunPSK" pitchFamily="34" charset="-34"/>
                <a:cs typeface="TH SarabunPSK" pitchFamily="34" charset="-34"/>
              </a:rPr>
              <a:t>) ปี </a:t>
            </a:r>
            <a:r>
              <a:rPr lang="en-US" sz="1400" i="1" dirty="0" smtClean="0">
                <a:latin typeface="TH SarabunPSK" pitchFamily="34" charset="-34"/>
                <a:cs typeface="TH SarabunPSK" pitchFamily="34" charset="-34"/>
              </a:rPr>
              <a:t>2553</a:t>
            </a:r>
            <a:endParaRPr lang="en-GB" sz="1400" i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146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13657" y="1208314"/>
            <a:ext cx="8229600" cy="1096736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นัย/ความหมายแฝงที่มากับการค้าไม้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13657" y="2206625"/>
            <a:ext cx="11168744" cy="4525963"/>
          </a:xfrm>
        </p:spPr>
        <p:txBody>
          <a:bodyPr>
            <a:noAutofit/>
          </a:bodyPr>
          <a:lstStyle/>
          <a:p>
            <a:pPr eaLnBrk="1" hangingPunct="1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การตัดไม้เถื่อนทำให้ราคาไม้ถูกลง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ศึกษาโดย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สมาคมกระดาษและไม้แห่งอเมริกา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(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American 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Forest and Paper Association 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AF&amp;PA)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ไม้เถื่อนทำให้เกิดความเสี่ยงด้านชื่อเสียงทั้งต่อตัวบริษัทและอุตสาหกรรมไม้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นโยบายของบริษัทที่จะไม่ทำไม้เถื่อน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การริเริ่มสนับสนุนบริษัทต่างๆ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เช่น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เครือข่ายการค้าและป่าไม้โลก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Global 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Forest and Trade Network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GFTN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นโยบายของสมาคมการค้าและโครงการต่างๆ เช่น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แผนปฏิบัติการการค้าไม้ (</a:t>
            </a:r>
            <a:r>
              <a:rPr lang="fr-FR" sz="2800" dirty="0" err="1" smtClean="0">
                <a:latin typeface="TH SarabunPSK" pitchFamily="34" charset="-34"/>
                <a:cs typeface="TH SarabunPSK" pitchFamily="34" charset="-34"/>
              </a:rPr>
              <a:t>Timber</a:t>
            </a:r>
            <a:r>
              <a:rPr lang="fr-FR" sz="2800" dirty="0" smtClean="0">
                <a:latin typeface="TH SarabunPSK" pitchFamily="34" charset="-34"/>
                <a:cs typeface="TH SarabunPSK" pitchFamily="34" charset="-34"/>
              </a:rPr>
              <a:t> Trade Action Plan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TTAP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</a:t>
            </a:r>
            <a:endParaRPr lang="en-US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243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458" y="1302655"/>
            <a:ext cx="10154042" cy="881743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ตัวชี้วัดบรรยากาศของรัฐบาลจาก</a:t>
            </a:r>
            <a:r>
              <a:rPr lang="de-DE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WWF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8" name="TextBox 6"/>
          <p:cNvSpPr txBox="1"/>
          <p:nvPr/>
        </p:nvSpPr>
        <p:spPr>
          <a:xfrm>
            <a:off x="6719532" y="6125270"/>
            <a:ext cx="3867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TW" sz="1600" dirty="0">
                <a:latin typeface="TH SarabunPSK" pitchFamily="34" charset="-34"/>
                <a:cs typeface="TH SarabunPSK" pitchFamily="34" charset="-34"/>
                <a:hlinkClick r:id="rId3"/>
              </a:rPr>
              <a:t>http://barometer.wwf.org.uk/what_we_do/government_barometer</a:t>
            </a:r>
            <a:r>
              <a:rPr lang="fr-FR" altLang="zh-TW" sz="1600" dirty="0" smtClean="0">
                <a:latin typeface="TH SarabunPSK" pitchFamily="34" charset="-34"/>
                <a:cs typeface="TH SarabunPSK" pitchFamily="34" charset="-34"/>
                <a:hlinkClick r:id="rId3"/>
              </a:rPr>
              <a:t>/</a:t>
            </a:r>
            <a:r>
              <a:rPr lang="th-TH" altLang="zh-TW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fr-FR" altLang="zh-TW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zh-TW" alt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206624"/>
            <a:ext cx="6052782" cy="453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270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195186"/>
            <a:ext cx="11698231" cy="1052714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แรงกดดันต่อการค้าและอุตสาหกรรม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343348" y="2209800"/>
            <a:ext cx="11686356" cy="2421582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ชื่อเสียง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ความรับผิดชอบต่อสังคมของบริษัท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(CSR)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ความต้องการของลูกค้า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ผู้ถือหุ้น ผู้ลงทุน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การตรวจสอบคู่ค้าในระยะยาว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09" y="4882896"/>
            <a:ext cx="9765792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1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7715" y="1173958"/>
            <a:ext cx="11586985" cy="1112042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ความริเริ่มทางนโยบายขององค์ระหว่างประเทศต่างๆ</a:t>
            </a:r>
            <a:endParaRPr lang="en-GB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47715" y="2042557"/>
            <a:ext cx="11425185" cy="3769380"/>
          </a:xfrm>
        </p:spPr>
        <p:txBody>
          <a:bodyPr>
            <a:normAutofit/>
          </a:bodyPr>
          <a:lstStyle/>
          <a:p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กลุ่มต่างๆ เช่น โกลบอลฟอเรสท์วอทซ์ 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Global </a:t>
            </a:r>
            <a:r>
              <a:rPr lang="en-GB" sz="2300" dirty="0">
                <a:latin typeface="TH SarabunPSK" pitchFamily="34" charset="-34"/>
                <a:cs typeface="TH SarabunPSK" pitchFamily="34" charset="-34"/>
              </a:rPr>
              <a:t>Forest 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Watch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การประเมินผลกระทบทางสิ่งแวดล้อม 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EIA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โกลบอลวิทเนส 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Global Witness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 และกองทุนสัตว์ป่าโลก(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WWF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ได้จัดทำรายงานเฉพาะหลายฉบับ</a:t>
            </a:r>
            <a:endParaRPr lang="en-GB" sz="23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หน่วยงานต่างๆ เช่น ธนาคารโลก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องค์การอาหารและการเกษตรแห่งสหประชาชาติ 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FAO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องค์กรไม้เขตร้อนระหว่างประเทศ 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ITTO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 และ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300" dirty="0">
                <a:latin typeface="TH SarabunPSK" pitchFamily="34" charset="-34"/>
                <a:cs typeface="TH SarabunPSK" pitchFamily="34" charset="-34"/>
              </a:rPr>
              <a:t>UNEP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ได้จัดทำเอกสารประมวลรวบรวมการเพิ่มขึ้นของปัญหา</a:t>
            </a:r>
            <a:endParaRPr lang="en-GB" sz="23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รัฐบาลของประเทศในกลุ่ม 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G8 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แสดงความมุ่งมั่นในการแยกไม้เถื่อนออกจากการซื้อขาย</a:t>
            </a:r>
            <a:endParaRPr lang="en-GB" sz="23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แผนปฏิบัติการการบังคับใช้กฎหมายป่าไม้ ธรรมาภิบาล และการค้าของสหภาพยุโรป (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EU </a:t>
            </a:r>
            <a:r>
              <a:rPr lang="en-GB" sz="2300" dirty="0">
                <a:latin typeface="TH SarabunPSK" pitchFamily="34" charset="-34"/>
                <a:cs typeface="TH SarabunPSK" pitchFamily="34" charset="-34"/>
              </a:rPr>
              <a:t>FLEGT Action </a:t>
            </a:r>
            <a:r>
              <a:rPr lang="en-GB" sz="2300" dirty="0" smtClean="0">
                <a:latin typeface="TH SarabunPSK" pitchFamily="34" charset="-34"/>
                <a:cs typeface="TH SarabunPSK" pitchFamily="34" charset="-34"/>
              </a:rPr>
              <a:t>Plan</a:t>
            </a:r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) เป็นการริเริ่มหลักในทางนโยบาย</a:t>
            </a:r>
          </a:p>
          <a:p>
            <a:r>
              <a:rPr lang="th-TH" sz="2300" dirty="0" smtClean="0">
                <a:latin typeface="TH SarabunPSK" pitchFamily="34" charset="-34"/>
                <a:cs typeface="TH SarabunPSK" pitchFamily="34" charset="-34"/>
              </a:rPr>
              <a:t>มีอิทธิพลต่อนโยบายระดับชาติในการจัดซื้อของภาครัฐ</a:t>
            </a:r>
            <a:endParaRPr lang="en-GB" sz="23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12" name="Textfeld 11"/>
          <p:cNvSpPr txBox="1"/>
          <p:nvPr/>
        </p:nvSpPr>
        <p:spPr>
          <a:xfrm>
            <a:off x="2959393" y="6444252"/>
            <a:ext cx="6043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แหล่งข้อมูล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โลโก้ทั้งหมดสามารถดาวน์โหลดได้จากเว็บไซต์ขององค์กรที่เกี่ยวข้อง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3" name="Group 4"/>
          <p:cNvGrpSpPr>
            <a:grpSpLocks/>
          </p:cNvGrpSpPr>
          <p:nvPr/>
        </p:nvGrpSpPr>
        <p:grpSpPr bwMode="auto">
          <a:xfrm>
            <a:off x="2792864" y="5532237"/>
            <a:ext cx="6624736" cy="863501"/>
            <a:chOff x="336" y="3408"/>
            <a:chExt cx="4664" cy="672"/>
          </a:xfrm>
        </p:grpSpPr>
        <p:pic>
          <p:nvPicPr>
            <p:cNvPr id="14" name="Picture 5" descr="world%20bank%20logo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3408"/>
              <a:ext cx="66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6" descr="KN0801fao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3408"/>
              <a:ext cx="672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" descr="itto_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56" y="3408"/>
              <a:ext cx="864" cy="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8" descr="wwf_logo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3408"/>
              <a:ext cx="584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9" descr="logo_gfw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448"/>
            <a:stretch>
              <a:fillRect/>
            </a:stretch>
          </p:blipFill>
          <p:spPr bwMode="auto">
            <a:xfrm>
              <a:off x="2688" y="3408"/>
              <a:ext cx="672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0" descr="globalwitness_logo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1111" b="11111"/>
            <a:stretch>
              <a:fillRect/>
            </a:stretch>
          </p:blipFill>
          <p:spPr bwMode="auto">
            <a:xfrm>
              <a:off x="1104" y="3408"/>
              <a:ext cx="720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73944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88" y="1289223"/>
            <a:ext cx="8229600" cy="917402"/>
          </a:xfrm>
        </p:spPr>
        <p:txBody>
          <a:bodyPr>
            <a:normAutofit/>
          </a:bodyPr>
          <a:lstStyle/>
          <a:p>
            <a:r>
              <a:rPr lang="th-TH" altLang="zh-TW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การจัดการอย่างยั่งยืน</a:t>
            </a:r>
            <a:endParaRPr lang="zh-TW" altLang="en-US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015" y="2332037"/>
            <a:ext cx="9020866" cy="383125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การจัดการป่าอย่างยั่งยืนต้องมีความ</a:t>
            </a:r>
            <a:r>
              <a:rPr lang="th-TH" altLang="zh-TW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สมดุลย์</a:t>
            </a:r>
            <a:r>
              <a:rPr lang="th-TH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ในด้านต่างๆ</a:t>
            </a:r>
            <a:r>
              <a:rPr lang="en-US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th-TH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เศรษฐกิจ</a:t>
            </a:r>
            <a:endParaRPr lang="en-US" altLang="zh-TW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สังคม</a:t>
            </a:r>
            <a:endParaRPr lang="en-US" altLang="zh-TW" sz="32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สิ่งแวดล้อม</a:t>
            </a:r>
            <a:endParaRPr lang="en-US" altLang="zh-TW" sz="32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altLang="zh-TW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ไม่มีคำนิยามร่วมกันแต่มีความเห็นร่วมกันในข้อกำหนดที่สำคัญ</a:t>
            </a:r>
            <a:endParaRPr lang="zh-TW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3575" y="2206625"/>
            <a:ext cx="26384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458180"/>
            <a:ext cx="9144000" cy="990783"/>
          </a:xfrm>
        </p:spPr>
        <p:txBody>
          <a:bodyPr>
            <a:normAutofit/>
          </a:bodyPr>
          <a:lstStyle/>
          <a:p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ความเป็นมา</a:t>
            </a:r>
            <a:r>
              <a:rPr lang="en-US" altLang="zh-TW" sz="2800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 ประเด็นของป่าไม้</a:t>
            </a:r>
            <a:endParaRPr lang="zh-TW" alt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53844" y="584225"/>
            <a:ext cx="11412327" cy="879475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0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55588" y="1175695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ความถูกต้องตามกฎหมาย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355588" y="2206625"/>
            <a:ext cx="4906888" cy="4525963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การจัดการทางกฎหมายจะต้องถูกต้องตามกฎหมายที่เกี่ยวข้อง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>
              <a:lnSpc>
                <a:spcPct val="100000"/>
              </a:lnSpc>
            </a:pP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มาตรการทางกฎหมายแต่ละประเทศต่างกัน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>
              <a:lnSpc>
                <a:spcPct val="100000"/>
              </a:lnSpc>
            </a:pP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การบริหารการจัดการ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ทางกฎหมายอาจ</a:t>
            </a: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เหมือนหรือต่างกับการจัดการแบบยั่งยืน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0" indent="0">
              <a:buNone/>
            </a:pP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pPr marL="0" indent="0" eaLnBrk="1" hangingPunct="1">
              <a:buNone/>
            </a:pP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853276" y="2206625"/>
            <a:ext cx="5596641" cy="4443557"/>
            <a:chOff x="6677693" y="1843240"/>
            <a:chExt cx="3450755" cy="3097443"/>
          </a:xfrm>
        </p:grpSpPr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6677693" y="1843240"/>
              <a:ext cx="761519" cy="1094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th-TH" sz="2400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การบริหารจัดการป่าไม้อย่างยั่งยืน </a:t>
              </a:r>
              <a:r>
                <a:rPr lang="en-US" sz="2400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(</a:t>
              </a:r>
              <a:r>
                <a:rPr lang="en-US" sz="2400" b="1" dirty="0" smtClean="0">
                  <a:solidFill>
                    <a:schemeClr val="tx1">
                      <a:lumMod val="50000"/>
                    </a:schemeClr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SFM)</a:t>
              </a:r>
              <a:endParaRPr lang="en-US" sz="2400" b="1" dirty="0">
                <a:solidFill>
                  <a:schemeClr val="tx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sp>
          <p:nvSpPr>
            <p:cNvPr id="10246" name="Line 7"/>
            <p:cNvSpPr>
              <a:spLocks noChangeShapeType="1"/>
            </p:cNvSpPr>
            <p:nvPr/>
          </p:nvSpPr>
          <p:spPr bwMode="auto">
            <a:xfrm>
              <a:off x="7823671" y="2060724"/>
              <a:ext cx="2052638" cy="0"/>
            </a:xfrm>
            <a:prstGeom prst="line">
              <a:avLst/>
            </a:prstGeom>
            <a:noFill/>
            <a:ln w="76200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247" name="Text Box 8"/>
            <p:cNvSpPr txBox="1">
              <a:spLocks noChangeArrowheads="1"/>
            </p:cNvSpPr>
            <p:nvPr/>
          </p:nvSpPr>
          <p:spPr bwMode="auto">
            <a:xfrm>
              <a:off x="7680176" y="4697565"/>
              <a:ext cx="806674" cy="241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ประเทศ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A</a:t>
              </a:r>
            </a:p>
          </p:txBody>
        </p:sp>
        <p:sp>
          <p:nvSpPr>
            <p:cNvPr id="10248" name="Text Box 9"/>
            <p:cNvSpPr txBox="1">
              <a:spLocks noChangeArrowheads="1"/>
            </p:cNvSpPr>
            <p:nvPr/>
          </p:nvSpPr>
          <p:spPr bwMode="auto">
            <a:xfrm>
              <a:off x="8544272" y="4699151"/>
              <a:ext cx="792088" cy="241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ประเทศ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B</a:t>
              </a:r>
            </a:p>
          </p:txBody>
        </p:sp>
        <p:sp>
          <p:nvSpPr>
            <p:cNvPr id="10249" name="Text Box 10"/>
            <p:cNvSpPr txBox="1">
              <a:spLocks noChangeArrowheads="1"/>
            </p:cNvSpPr>
            <p:nvPr/>
          </p:nvSpPr>
          <p:spPr bwMode="auto">
            <a:xfrm>
              <a:off x="9321479" y="4699151"/>
              <a:ext cx="806969" cy="241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ประเทศ</a:t>
              </a:r>
              <a:r>
                <a:rPr lang="en-US" sz="14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1400" dirty="0">
                  <a:latin typeface="TH SarabunPSK" pitchFamily="34" charset="-34"/>
                  <a:cs typeface="TH SarabunPSK" pitchFamily="34" charset="-34"/>
                </a:rPr>
                <a:t>C</a:t>
              </a:r>
            </a:p>
          </p:txBody>
        </p:sp>
        <p:sp>
          <p:nvSpPr>
            <p:cNvPr id="10250" name="Line 11"/>
            <p:cNvSpPr>
              <a:spLocks noChangeShapeType="1"/>
            </p:cNvSpPr>
            <p:nvPr/>
          </p:nvSpPr>
          <p:spPr bwMode="auto">
            <a:xfrm>
              <a:off x="7823672" y="2636987"/>
              <a:ext cx="54054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251" name="Line 12"/>
            <p:cNvSpPr>
              <a:spLocks noChangeShapeType="1"/>
            </p:cNvSpPr>
            <p:nvPr/>
          </p:nvSpPr>
          <p:spPr bwMode="auto">
            <a:xfrm>
              <a:off x="8579719" y="2203599"/>
              <a:ext cx="54054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252" name="Line 13"/>
            <p:cNvSpPr>
              <a:spLocks noChangeShapeType="1"/>
            </p:cNvSpPr>
            <p:nvPr/>
          </p:nvSpPr>
          <p:spPr bwMode="auto">
            <a:xfrm>
              <a:off x="9389344" y="3716487"/>
              <a:ext cx="54054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253" name="Text Box 14"/>
            <p:cNvSpPr txBox="1">
              <a:spLocks noChangeArrowheads="1"/>
            </p:cNvSpPr>
            <p:nvPr/>
          </p:nvSpPr>
          <p:spPr bwMode="auto">
            <a:xfrm>
              <a:off x="6677693" y="3365245"/>
              <a:ext cx="474225" cy="362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h-TH" sz="2400" b="1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กฎหมาย</a:t>
              </a:r>
              <a:endParaRPr lang="en-US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254" name="Line 16"/>
            <p:cNvSpPr>
              <a:spLocks noChangeShapeType="1"/>
            </p:cNvSpPr>
            <p:nvPr/>
          </p:nvSpPr>
          <p:spPr bwMode="auto">
            <a:xfrm>
              <a:off x="7608168" y="1844824"/>
              <a:ext cx="0" cy="2808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255" name="Line 17"/>
            <p:cNvSpPr>
              <a:spLocks noChangeShapeType="1"/>
            </p:cNvSpPr>
            <p:nvPr/>
          </p:nvSpPr>
          <p:spPr bwMode="auto">
            <a:xfrm>
              <a:off x="7608168" y="4653112"/>
              <a:ext cx="2376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93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38336" y="1183756"/>
            <a:ext cx="11682428" cy="1143000"/>
          </a:xfrm>
        </p:spPr>
        <p:txBody>
          <a:bodyPr>
            <a:no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การรับรองและความถูกต้องตามกฎหมาย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37506" y="2409003"/>
            <a:ext cx="7732787" cy="4253054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</a:pPr>
            <a:r>
              <a:rPr lang="th-TH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ใบรับรองป่า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ส่วนมากมาจากความต้องการของตลาด ไม่ใช่จากกฏหมาย</a:t>
            </a:r>
            <a:endParaRPr lang="en-US" sz="30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eaLnBrk="1" hangingPunct="1">
              <a:lnSpc>
                <a:spcPct val="100000"/>
              </a:lnSpc>
            </a:pPr>
            <a:r>
              <a:rPr lang="th-TH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ธรรมาภิบาลป่าไม้และกฎหมาย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โดยรัฐ</a:t>
            </a:r>
            <a:endParaRPr lang="en-US" sz="30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ตามกฏหมาย</a:t>
            </a:r>
            <a:endParaRPr lang="en-US" sz="30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lnSpc>
                <a:spcPct val="100000"/>
              </a:lnSpc>
            </a:pPr>
            <a:r>
              <a:rPr lang="th-TH" sz="3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ปฎิบัติทั้งในระดับองค์กรและรัฐ</a:t>
            </a:r>
            <a:endParaRPr lang="en-US" sz="30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21</a:t>
            </a:fld>
            <a:endParaRPr lang="zh-TW" altLang="en-US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50" y="2409003"/>
            <a:ext cx="39052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41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5722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59229" y="1409700"/>
            <a:ext cx="11658600" cy="704108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บริบททางประวัติศาสตร์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59227" y="2206625"/>
            <a:ext cx="11611099" cy="4443557"/>
          </a:xfrm>
        </p:spPr>
        <p:txBody>
          <a:bodyPr>
            <a:noAutofit/>
          </a:bodyPr>
          <a:lstStyle/>
          <a:p>
            <a:pPr lvl="0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2523-2532 (1980's) 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การเสื่อมโทรมของป่าและการสูญเสียพื้นที่ป่า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2533 (1990) : </a:t>
            </a:r>
            <a:r>
              <a:rPr lang="en-US" sz="30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การประชุมที่ริ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โอเน้นเรื่องการ</a:t>
            </a:r>
            <a:r>
              <a:rPr lang="en-US" sz="30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จัดการป่าอย่าง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ยั่งยืน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(SFM)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2533-2542 (1990's) 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การตรวจรับรองป่าไม้ เกิดขึ้นเพราะต้องการ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การจัดการอย่างยั่งยืน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2543-2552 (2000's) 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en-US" sz="30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เริ่ม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เน้น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ถูก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กฎหมาย</a:t>
            </a:r>
            <a:r>
              <a:rPr lang="en-US" sz="30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และธรรมาภิ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บาล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2553-2562 (2010's) 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en-US" sz="30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ข้อกำหนดในบางตลาดที่ต้องการการพิสูจน์ความถูกต้องของ</a:t>
            </a:r>
            <a:r>
              <a:rPr lang="en-US" sz="30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089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8342" y="1164772"/>
            <a:ext cx="11843658" cy="1143000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ความท้าทายในศตวรรษที่</a:t>
            </a:r>
            <a:r>
              <a:rPr lang="de-DE" sz="4000" dirty="0">
                <a:solidFill>
                  <a:srgbClr val="006600"/>
                </a:solidFill>
                <a:cs typeface="TH SarabunPSK" pitchFamily="34" charset="-34"/>
              </a:rPr>
              <a:t> </a:t>
            </a:r>
            <a:r>
              <a:rPr lang="de-DE" sz="4000" dirty="0" smtClean="0">
                <a:solidFill>
                  <a:srgbClr val="006600"/>
                </a:solidFill>
                <a:cs typeface="TH SarabunPSK" pitchFamily="34" charset="-34"/>
              </a:rPr>
              <a:t>21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(ปี </a:t>
            </a:r>
            <a:r>
              <a:rPr lang="en-US" sz="4000" dirty="0" smtClean="0">
                <a:solidFill>
                  <a:srgbClr val="006600"/>
                </a:solidFill>
                <a:cs typeface="TH SarabunPSK" pitchFamily="34" charset="-34"/>
              </a:rPr>
              <a:t>2544-2643)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48343" y="2206625"/>
            <a:ext cx="11633860" cy="4525963"/>
          </a:xfrm>
        </p:spPr>
        <p:txBody>
          <a:bodyPr>
            <a:noAutofit/>
          </a:bodyPr>
          <a:lstStyle/>
          <a:p>
            <a:pPr lvl="0"/>
            <a:r>
              <a:rPr lang="th-TH" sz="3000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การใช้ประโยชน์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ป่าเศรษฐกิจ กับการทำป่าธรรมชาติแบบดั้งเดิม</a:t>
            </a:r>
            <a:endParaRPr lang="en-GB" sz="30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solidFill>
                  <a:srgbClr val="3F762B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ผลประโยชน์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รายได้ของรัฐ การทำป่าเพื่อการค้า การอนุรักษ์</a:t>
            </a:r>
            <a:endParaRPr lang="en-GB" sz="30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solidFill>
                  <a:srgbClr val="3F762B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หน้าที่ของป่าไม้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เป็นแหล่งความหลากหลายทางชีวภาพ การเปลี่ยนแปลงของอากาศ เป็นแหล่งทรัพยากรธรรมชาติอื่นๆ </a:t>
            </a:r>
            <a:endParaRPr lang="en-GB" sz="30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 smtClean="0">
                <a:solidFill>
                  <a:srgbClr val="3F762B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การเมือง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ข้อโต้แย้งระหว่างประเทศ ยุทธศาสตร์ของชาติ การใช้ประโยชน์ในท้องถิ่น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>
                <a:solidFill>
                  <a:srgbClr val="3F762B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ตลาด</a:t>
            </a:r>
            <a:r>
              <a:rPr lang="en-US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บางที่ต้องการต้องการความถูกต้อง บางที่ไม่ต้องการ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>
                <a:solidFill>
                  <a:srgbClr val="3F762B"/>
                </a:solidFill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การค้า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ความโปร่งใส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ของห่วงโซ่อุปทาน 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ข้อมูลลับทางการค้า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817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46314" y="1197256"/>
            <a:ext cx="11511148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การใช้ไม้ซุงทั่วโลก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5</a:t>
            </a:fld>
            <a:endParaRPr lang="zh-TW" altLang="en-US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14" y="2206625"/>
            <a:ext cx="8435280" cy="442343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955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30819" y="1164094"/>
            <a:ext cx="8229600" cy="1143000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ทำไมเราต้องกังวล?</a:t>
            </a:r>
            <a:endParaRPr lang="en-US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30818" y="2206626"/>
            <a:ext cx="11316895" cy="2840388"/>
          </a:xfrm>
        </p:spPr>
        <p:txBody>
          <a:bodyPr>
            <a:noAutofit/>
          </a:bodyPr>
          <a:lstStyle/>
          <a:p>
            <a:pPr lvl="0"/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การทำลายป่าและป่าเสื่อมโทรมในหลายพื้นที่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บางครั้งการส่งออกทำให้เกิดปัญหากับท้องถิ่น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ความกดดันที่เพิ่มขึ้นกับป่าสมบูรณ์ที่เหลืออยู่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ไม้เถื่อนทำลายความน่าเชื่อถือของอุตสาหกรรมไม้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สาธารณชนให้ความใส่ใจเพิ่มขึ้น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6</a:t>
            </a:fld>
            <a:endParaRPr lang="zh-TW" altLang="en-US"/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817" y="5095875"/>
            <a:ext cx="93535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0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6" y="1172870"/>
            <a:ext cx="11615106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อัตราการลดลงของป่า</a:t>
            </a:r>
            <a:r>
              <a:rPr lang="de-DE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(1/2)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3346" y="2206625"/>
            <a:ext cx="11130197" cy="202099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องค์การอาหารและการเกษตรแห่งสหประชาชาติ </a:t>
            </a:r>
            <a:r>
              <a:rPr lang="th-TH" sz="3200" b="1" dirty="0" smtClean="0">
                <a:cs typeface="TH SarabunPSK" pitchFamily="34" charset="-34"/>
              </a:rPr>
              <a:t>(</a:t>
            </a:r>
            <a:r>
              <a:rPr lang="en-GB" sz="3200" b="1" dirty="0" smtClean="0">
                <a:ea typeface="Tahoma" panose="020B0604030504040204" pitchFamily="34" charset="0"/>
                <a:cs typeface="TH SarabunPSK" pitchFamily="34" charset="-34"/>
              </a:rPr>
              <a:t>FAO</a:t>
            </a:r>
            <a:r>
              <a:rPr lang="th-TH" sz="3200" b="1" dirty="0" smtClean="0">
                <a:ea typeface="Tahoma" panose="020B0604030504040204" pitchFamily="34" charset="0"/>
                <a:cs typeface="TH SarabunPSK" pitchFamily="34" charset="-34"/>
              </a:rPr>
              <a:t>) </a:t>
            </a:r>
            <a:r>
              <a:rPr lang="en-GB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ระหว่างปี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543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ถึง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2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553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พื้นที่ป่าประมาณ 13 ล้านเฮ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ตาร์ ถูกแปลงไปใช้ประโยชน์ทางอื่น ส่วนใหญ่ใช้ในทางเกษตรกรรม (เราสูญเสียพื้นที่ป่า ประมาณ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16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ล้านเฮคตาร์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ในช่วงปี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2533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-2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543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de-DE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7</a:t>
            </a:fld>
            <a:endParaRPr lang="zh-TW" altLang="en-US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23" y="4898146"/>
            <a:ext cx="11137249" cy="195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9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1172870"/>
            <a:ext cx="8230046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อัตราการลดลงของป่า</a:t>
            </a:r>
            <a:r>
              <a:rPr lang="de-DE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(2/2)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13223" y="2206626"/>
            <a:ext cx="11137249" cy="244850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องค์กรไม้เขตร้อนระหว่าง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ประเทศ (</a:t>
            </a:r>
            <a:r>
              <a:rPr lang="en-GB" sz="3200" b="1" dirty="0">
                <a:latin typeface="TH SarabunPSK" pitchFamily="34" charset="-34"/>
                <a:cs typeface="TH SarabunPSK" pitchFamily="34" charset="-34"/>
              </a:rPr>
              <a:t>ITTO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de-DE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2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องค์การอาหารและการเกษตรแห่งสหประชาชาติ (</a:t>
            </a:r>
            <a:r>
              <a:rPr lang="en-GB" sz="3200" b="1" dirty="0">
                <a:latin typeface="TH SarabunPSK" pitchFamily="34" charset="-34"/>
                <a:cs typeface="TH SarabunPSK" pitchFamily="34" charset="-34"/>
              </a:rPr>
              <a:t>FAO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ระหว่างปี 2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543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-2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553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ลุ่มน้ำอเมซอนเสียพื้นที่ป่าปีละประมาณ 3.6 ล้านเฮคตาร์ เอเชียตะวันออกเฉียงใต้สูญเสียปีละ 1 ล้านเฮคตาร์ ลุ่มน้ำคองโกประมาณ 7 แสนเฮคตาร์ต่อปี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8</a:t>
            </a:fld>
            <a:endParaRPr lang="zh-TW" altLang="en-US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23" y="4898146"/>
            <a:ext cx="11137249" cy="195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59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415" y="1153885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ตัวเร่งทางสังคม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15" y="2171699"/>
            <a:ext cx="11654538" cy="3038475"/>
          </a:xfrm>
        </p:spPr>
        <p:txBody>
          <a:bodyPr>
            <a:noAutofit/>
          </a:bodyPr>
          <a:lstStyle/>
          <a:p>
            <a:pPr lvl="0"/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พื้นที่เกษตรกรรมขยายตัวเพิ่มขึ้นทั่วโลก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การปลูกพืชเชิงเดี่ยวจำนวนมาก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แพ้ว</a:t>
            </a:r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ถาง เผาป่า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ความต้องการไม้เพื่อการก่อสร้าง กระดาษ เชื้อเพลิง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0"/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การป้องกันพื้นที่ป่าอนุรักษ์ไม่เพียงพอ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การใช้ประโยชน์อื่นๆในที่ดิน</a:t>
            </a:r>
            <a:r>
              <a:rPr lang="en-GB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AF9C-F8E2-4CD1-95B1-7B2186A4A716}" type="slidenum">
              <a:rPr lang="zh-TW" altLang="en-US" smtClean="0"/>
              <a:pPr/>
              <a:t>9</a:t>
            </a:fld>
            <a:endParaRPr lang="zh-TW" altLang="en-US"/>
          </a:p>
        </p:txBody>
      </p:sp>
      <p:pic>
        <p:nvPicPr>
          <p:cNvPr id="6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15" y="5210175"/>
            <a:ext cx="91630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C0B6B9-8D27-4599-A5C9-743F9825D9FD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C179F7-EDE2-41B8-8467-180AFDFC31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Microsoft Office PowerPoint</Application>
  <PresentationFormat>Benutzerdefiniert</PresentationFormat>
  <Paragraphs>182</Paragraphs>
  <Slides>22</Slides>
  <Notes>18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3" baseType="lpstr">
      <vt:lpstr>Office Theme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บริบททางประวัติศาสตร์</vt:lpstr>
      <vt:lpstr>ความท้าทายในศตวรรษที่ 21 (ปี 2544-2643)</vt:lpstr>
      <vt:lpstr>การใช้ไม้ซุงทั่วโลก</vt:lpstr>
      <vt:lpstr>ทำไมเราต้องกังวล?</vt:lpstr>
      <vt:lpstr>อัตราการลดลงของป่า (1/2)</vt:lpstr>
      <vt:lpstr>อัตราการลดลงของป่า (2/2)</vt:lpstr>
      <vt:lpstr>ตัวเร่งทางสังคม</vt:lpstr>
      <vt:lpstr>สาเหตุของการลดลงของป่า</vt:lpstr>
      <vt:lpstr>ประมาณการของการทำลาย และการเสื่อมโทรมข ป่าที่เกิดจากปัจจัยขับทั่วโลก</vt:lpstr>
      <vt:lpstr>เราซื้ออะไรอยู่</vt:lpstr>
      <vt:lpstr>แหล่งทำไม้ที่ผิดกฎหมายมีมากน้อยแค่ไหน?</vt:lpstr>
      <vt:lpstr>แนวโน้มการคุกคามที่เพิ่มขึ้น: การทำไม้ และการค้าผิดกฎหมาย</vt:lpstr>
      <vt:lpstr>นัย/ความหมายแฝงที่มากับการค้าไม้</vt:lpstr>
      <vt:lpstr>ตัวชี้วัดบรรยากาศของรัฐบาลจาก WWF</vt:lpstr>
      <vt:lpstr>แรงกดดันต่อการค้าและอุตสาหกรรม</vt:lpstr>
      <vt:lpstr>ความริเริ่มทางนโยบายขององค์ระหว่างประเทศต่างๆ</vt:lpstr>
      <vt:lpstr>การจัดการอย่างยั่งยืน</vt:lpstr>
      <vt:lpstr>ความถูกต้องตามกฎหมาย</vt:lpstr>
      <vt:lpstr>การรับรองและความถูกต้องตามกฎหมาย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123</cp:revision>
  <dcterms:created xsi:type="dcterms:W3CDTF">2013-11-14T15:38:49Z</dcterms:created>
  <dcterms:modified xsi:type="dcterms:W3CDTF">2015-03-05T17:04:45Z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